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74588" autoAdjust="0"/>
  </p:normalViewPr>
  <p:slideViewPr>
    <p:cSldViewPr showGuides="1">
      <p:cViewPr>
        <p:scale>
          <a:sx n="66" d="100"/>
          <a:sy n="66" d="100"/>
        </p:scale>
        <p:origin x="1152" y="101"/>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2020/2/15</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2020/2/15</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6.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58"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控制信息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特定的信息发出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当信息被接收到时特定的动作产生，或者产生其它事件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互联网上所有的通讯活动均由协议来控制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发送与接收信息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及信息传输与接收时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479"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kumimoji="0" lang="en-US" altLang="zh-CN" dirty="0">
                <a:latin typeface="+mn-ea"/>
                <a:ea typeface="+mn-ea"/>
              </a:rPr>
              <a:t>David Reilly and Michael Reilly, 2004, Java Network Programming and Distributed Computing,</a:t>
            </a:r>
            <a:r>
              <a:rPr kumimoji="0" lang="zh-CN" altLang="en-US" dirty="0">
                <a:latin typeface="+mn-ea"/>
                <a:ea typeface="+mn-ea"/>
              </a:rPr>
              <a:t>　清华大学出版社</a:t>
            </a: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多动手练习、多写代码</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a:t>
            </a:r>
            <a:r>
              <a:rPr lang="zh-CN" altLang="en-US">
                <a:latin typeface="Comic Sans MS" panose="030F0702030302020204" pitchFamily="66" charset="0"/>
              </a:rPr>
              <a:t>钻研学术的乐</a:t>
            </a:r>
            <a:r>
              <a:rPr lang="zh-CN" altLang="en-US" dirty="0">
                <a:latin typeface="Comic Sans MS" panose="030F0702030302020204" pitchFamily="66" charset="0"/>
              </a:rPr>
              <a:t>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Akamai)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i="1" dirty="0">
                <a:latin typeface="+mn-ea"/>
                <a:ea typeface="+mn-ea"/>
              </a:rPr>
              <a:t>: </a:t>
            </a:r>
            <a:r>
              <a:rPr lang="zh-CN" altLang="en-US" sz="2400" i="1" dirty="0">
                <a:latin typeface="+mn-ea"/>
                <a:ea typeface="+mn-ea"/>
              </a:rPr>
              <a:t>链路带宽</a:t>
            </a:r>
            <a:r>
              <a:rPr lang="en-US" altLang="zh-CN" sz="2400" i="1" dirty="0">
                <a:latin typeface="+mn-ea"/>
                <a:ea typeface="+mn-ea"/>
              </a:rPr>
              <a:t>(bps)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i="1" dirty="0">
                <a:latin typeface="+mn-ea"/>
                <a:ea typeface="+mn-ea"/>
              </a:rPr>
              <a:t>: </a:t>
            </a:r>
            <a:r>
              <a:rPr lang="zh-CN" altLang="en-US" sz="2400" i="1" dirty="0">
                <a:latin typeface="+mn-ea"/>
                <a:ea typeface="+mn-ea"/>
              </a:rPr>
              <a:t>分组长度</a:t>
            </a:r>
            <a:r>
              <a:rPr lang="en-US" altLang="zh-CN" sz="2400" i="1" dirty="0">
                <a:latin typeface="+mn-ea"/>
                <a:ea typeface="+mn-ea"/>
              </a:rPr>
              <a:t>(bits)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i="1" dirty="0">
                <a:latin typeface="+mn-ea"/>
                <a:ea typeface="+mn-ea"/>
              </a:rPr>
              <a:t>: </a:t>
            </a:r>
            <a:r>
              <a:rPr lang="zh-CN" altLang="en-US" sz="2400" i="1" dirty="0">
                <a:latin typeface="+mn-ea"/>
                <a:ea typeface="+mn-ea"/>
              </a:rPr>
              <a:t>平均分组到达率</a:t>
            </a:r>
            <a:endParaRPr lang="en-US" altLang="zh-CN" sz="2400" i="1" dirty="0">
              <a:latin typeface="+mn-ea"/>
              <a:ea typeface="+mn-ea"/>
            </a:endParaRP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排队时延</a:t>
            </a:r>
            <a:r>
              <a:rPr lang="en-US" altLang="zh-CN" sz="4000" dirty="0">
                <a:latin typeface="+mj-ea"/>
                <a:ea typeface="+mj-ea"/>
              </a:rPr>
              <a:t> (</a:t>
            </a:r>
            <a:r>
              <a:rPr lang="zh-CN" altLang="en-US" sz="4000" dirty="0">
                <a:latin typeface="+mj-ea"/>
                <a:ea typeface="+mj-ea"/>
              </a:rPr>
              <a:t>重提</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通行密度 </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457131"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dirty="0">
                <a:solidFill>
                  <a:srgbClr val="000099"/>
                </a:solidFill>
                <a:latin typeface="Times New Roman" panose="02020603050405020304" pitchFamily="18" charset="0"/>
                <a:ea typeface="+mn-ea"/>
                <a:cs typeface="Times New Roman" panose="02020603050405020304" pitchFamily="18" charset="0"/>
              </a:rPr>
              <a:t> </a:t>
            </a:r>
            <a:r>
              <a:rPr lang="en-US" altLang="zh-CN" dirty="0">
                <a:solidFill>
                  <a:srgbClr val="000099"/>
                </a:solidFill>
                <a:latin typeface="+mn-ea"/>
                <a:ea typeface="+mn-ea"/>
              </a:rPr>
              <a:t>~ 0: </a:t>
            </a:r>
            <a:r>
              <a:rPr lang="zh-CN" altLang="en-US" dirty="0">
                <a:solidFill>
                  <a:srgbClr val="000099"/>
                </a:solidFill>
                <a:latin typeface="+mn-ea"/>
                <a:ea typeface="+mn-ea"/>
              </a:rPr>
              <a:t>平均排队时延小</a:t>
            </a:r>
            <a:endParaRPr lang="en-US" altLang="zh-CN" dirty="0">
              <a:solidFill>
                <a:srgbClr val="000099"/>
              </a:solidFill>
              <a:latin typeface="+mn-ea"/>
              <a:ea typeface="+mn-ea"/>
            </a:endParaRP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平均排队时延大</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到达的</a:t>
            </a:r>
            <a:r>
              <a:rPr lang="en-US" altLang="zh-CN" dirty="0">
                <a:solidFill>
                  <a:srgbClr val="000099"/>
                </a:solidFill>
                <a:latin typeface="+mn-ea"/>
                <a:ea typeface="+mn-ea"/>
              </a:rPr>
              <a:t> </a:t>
            </a:r>
            <a:r>
              <a:rPr lang="en-US" altLang="ja-JP" dirty="0">
                <a:solidFill>
                  <a:srgbClr val="000099"/>
                </a:solidFill>
                <a:latin typeface="+mn-ea"/>
                <a:ea typeface="+mn-ea"/>
              </a:rPr>
              <a:t>“</a:t>
            </a:r>
            <a:r>
              <a:rPr lang="zh-CN" altLang="en-US" dirty="0">
                <a:solidFill>
                  <a:srgbClr val="000099"/>
                </a:solidFill>
                <a:latin typeface="+mn-ea"/>
                <a:ea typeface="+mn-ea"/>
              </a:rPr>
              <a:t>负载</a:t>
            </a:r>
            <a:r>
              <a:rPr lang="en-US" altLang="ja-JP" dirty="0">
                <a:solidFill>
                  <a:srgbClr val="000099"/>
                </a:solidFill>
                <a:latin typeface="+mn-ea"/>
                <a:ea typeface="+mn-ea"/>
              </a:rPr>
              <a:t>” </a:t>
            </a:r>
            <a:r>
              <a:rPr lang="zh-CN" altLang="en-US" dirty="0">
                <a:solidFill>
                  <a:srgbClr val="000099"/>
                </a:solidFill>
                <a:latin typeface="+mn-ea"/>
                <a:ea typeface="+mn-ea"/>
              </a:rPr>
              <a:t>超过了提供服务的能力</a:t>
            </a:r>
            <a:r>
              <a:rPr lang="en-US" altLang="zh-CN" dirty="0">
                <a:solidFill>
                  <a:srgbClr val="000099"/>
                </a:solidFill>
                <a:latin typeface="+mn-ea"/>
                <a:ea typeface="+mn-ea"/>
              </a:rPr>
              <a:t>, </a:t>
            </a:r>
            <a:r>
              <a:rPr lang="zh-CN" altLang="en-US" dirty="0">
                <a:solidFill>
                  <a:srgbClr val="000099"/>
                </a:solidFill>
                <a:latin typeface="+mn-ea"/>
                <a:ea typeface="+mn-ea"/>
              </a:rPr>
              <a:t>平均时延无穷大</a:t>
            </a:r>
            <a:r>
              <a:rPr lang="en-US" altLang="zh-CN" dirty="0">
                <a:solidFill>
                  <a:srgbClr val="000099"/>
                </a:solidFill>
                <a:latin typeface="+mn-ea"/>
                <a:ea typeface="+mn-ea"/>
              </a:rPr>
              <a:t>!</a:t>
            </a:r>
          </a:p>
        </p:txBody>
      </p:sp>
      <p:sp>
        <p:nvSpPr>
          <p:cNvPr id="105478" name="Rectangle 61"/>
          <p:cNvSpPr>
            <a:spLocks noChangeArrowheads="1"/>
          </p:cNvSpPr>
          <p:nvPr/>
        </p:nvSpPr>
        <p:spPr bwMode="auto">
          <a:xfrm rot="16200000">
            <a:off x="5346848"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平均排队时延</a:t>
            </a:r>
            <a:endParaRPr lang="en-US" altLang="zh-CN" sz="2000" dirty="0">
              <a:solidFill>
                <a:srgbClr val="000099"/>
              </a:solidFill>
              <a:latin typeface="+mn-ea"/>
              <a:ea typeface="+mn-ea"/>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a:t>
            </a:r>
            <a:r>
              <a:rPr lang="en-US" altLang="zh-CN" sz="1800" dirty="0">
                <a:solidFill>
                  <a:srgbClr val="000099"/>
                </a:solidFill>
                <a:latin typeface="+mn-ea"/>
                <a:ea typeface="+mn-ea"/>
              </a:rPr>
              <a:t>~ 0</a:t>
            </a:r>
          </a:p>
        </p:txBody>
      </p:sp>
      <p:sp>
        <p:nvSpPr>
          <p:cNvPr id="105482" name="Text Box 16"/>
          <p:cNvSpPr txBox="1">
            <a:spLocks noChangeArrowheads="1"/>
          </p:cNvSpPr>
          <p:nvPr/>
        </p:nvSpPr>
        <p:spPr bwMode="auto">
          <a:xfrm>
            <a:off x="10714624" y="5425560"/>
            <a:ext cx="1225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-&gt; 1</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17825"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a:t>
            </a:r>
            <a:r>
              <a:rPr lang="en-US" altLang="ja-JP" dirty="0">
                <a:latin typeface="+mn-ea"/>
                <a:ea typeface="+mn-ea"/>
              </a:rPr>
              <a:t> look like?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提供从源到目的的端到端路径形成的</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fontScale="90000"/>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分组丢包</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(aka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1" name="Text Box 325"/>
          <p:cNvSpPr txBox="1">
            <a:spLocks noChangeArrowheads="1"/>
          </p:cNvSpPr>
          <p:nvPr/>
        </p:nvSpPr>
        <p:spPr bwMode="auto">
          <a:xfrm>
            <a:off x="1740032" y="5043489"/>
            <a:ext cx="217937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server, with</a:t>
            </a:r>
          </a:p>
          <a:p>
            <a:pPr algn="ctr">
              <a:lnSpc>
                <a:spcPct val="85000"/>
              </a:lnSpc>
            </a:pPr>
            <a:r>
              <a:rPr lang="en-US" altLang="zh-CN" sz="2000">
                <a:solidFill>
                  <a:srgbClr val="000099"/>
                </a:solidFill>
                <a:latin typeface="+mn-ea"/>
                <a:ea typeface="+mn-ea"/>
              </a:rPr>
              <a:t>file of F bits </a:t>
            </a:r>
          </a:p>
          <a:p>
            <a:pPr algn="ctr">
              <a:lnSpc>
                <a:spcPct val="85000"/>
              </a:lnSpc>
            </a:pPr>
            <a:r>
              <a:rPr lang="en-US" altLang="zh-CN" sz="2000">
                <a:solidFill>
                  <a:srgbClr val="000099"/>
                </a:solidFill>
                <a:latin typeface="+mn-ea"/>
                <a:ea typeface="+mn-ea"/>
              </a:rPr>
              <a:t>to send to client</a:t>
            </a:r>
          </a:p>
        </p:txBody>
      </p:sp>
      <p:sp>
        <p:nvSpPr>
          <p:cNvPr id="113672" name="Text Box 328"/>
          <p:cNvSpPr txBox="1">
            <a:spLocks noChangeArrowheads="1"/>
          </p:cNvSpPr>
          <p:nvPr/>
        </p:nvSpPr>
        <p:spPr bwMode="auto">
          <a:xfrm>
            <a:off x="4175719" y="5040313"/>
            <a:ext cx="16958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link capacity</a:t>
            </a:r>
          </a:p>
          <a:p>
            <a:pPr algn="ctr">
              <a:lnSpc>
                <a:spcPct val="85000"/>
              </a:lnSpc>
            </a:pPr>
            <a:r>
              <a:rPr lang="en-US" altLang="zh-CN" sz="2000">
                <a:solidFill>
                  <a:srgbClr val="000099"/>
                </a:solidFill>
                <a:latin typeface="+mn-ea"/>
                <a:ea typeface="+mn-ea"/>
              </a:rPr>
              <a:t> R</a:t>
            </a:r>
            <a:r>
              <a:rPr lang="en-US" altLang="zh-CN" sz="2800" baseline="-25000">
                <a:solidFill>
                  <a:srgbClr val="000099"/>
                </a:solidFill>
                <a:latin typeface="+mn-ea"/>
                <a:ea typeface="+mn-ea"/>
              </a:rPr>
              <a:t>s</a:t>
            </a:r>
            <a:r>
              <a:rPr lang="en-US" altLang="zh-CN" sz="2000" baseline="-25000">
                <a:solidFill>
                  <a:srgbClr val="000099"/>
                </a:solidFill>
                <a:latin typeface="+mn-ea"/>
                <a:ea typeface="+mn-ea"/>
              </a:rPr>
              <a:t> </a:t>
            </a:r>
            <a:r>
              <a:rPr lang="en-US" altLang="zh-CN" sz="2000">
                <a:solidFill>
                  <a:srgbClr val="000099"/>
                </a:solidFill>
                <a:latin typeface="+mn-ea"/>
                <a:ea typeface="+mn-ea"/>
              </a:rPr>
              <a:t>bits/sec</a:t>
            </a:r>
          </a:p>
        </p:txBody>
      </p:sp>
      <p:sp>
        <p:nvSpPr>
          <p:cNvPr id="113673" name="Text Box 329"/>
          <p:cNvSpPr txBox="1">
            <a:spLocks noChangeArrowheads="1"/>
          </p:cNvSpPr>
          <p:nvPr/>
        </p:nvSpPr>
        <p:spPr bwMode="auto">
          <a:xfrm>
            <a:off x="7044333" y="5048250"/>
            <a:ext cx="16958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link capacity</a:t>
            </a:r>
          </a:p>
          <a:p>
            <a:pPr algn="ctr">
              <a:lnSpc>
                <a:spcPct val="85000"/>
              </a:lnSpc>
            </a:pPr>
            <a:r>
              <a:rPr lang="en-US" altLang="zh-CN" sz="2000">
                <a:solidFill>
                  <a:srgbClr val="000099"/>
                </a:solidFill>
                <a:latin typeface="+mn-ea"/>
                <a:ea typeface="+mn-ea"/>
              </a:rPr>
              <a:t> R</a:t>
            </a:r>
            <a:r>
              <a:rPr lang="en-US" altLang="zh-CN" sz="2800" baseline="-25000">
                <a:solidFill>
                  <a:srgbClr val="000099"/>
                </a:solidFill>
                <a:latin typeface="+mn-ea"/>
                <a:ea typeface="+mn-ea"/>
              </a:rPr>
              <a:t>c</a:t>
            </a:r>
            <a:r>
              <a:rPr lang="en-US" altLang="zh-CN" sz="2000" baseline="-25000">
                <a:solidFill>
                  <a:srgbClr val="000099"/>
                </a:solidFill>
                <a:latin typeface="+mn-ea"/>
                <a:ea typeface="+mn-ea"/>
              </a:rPr>
              <a:t> </a:t>
            </a:r>
            <a:r>
              <a:rPr lang="en-US" altLang="zh-CN" sz="2000">
                <a:solidFill>
                  <a:srgbClr val="000099"/>
                </a:solidFill>
                <a:latin typeface="+mn-ea"/>
                <a:ea typeface="+mn-ea"/>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登机口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跑到起飞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登机口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跑到降落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56613" cy="2654300"/>
            <a:chOff x="258" y="1214"/>
            <a:chExt cx="5327"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mn-ea"/>
                  <a:ea typeface="+mn-ea"/>
                </a:rPr>
                <a:t>ticket (purchase)</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baggage (check)</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gates (load)</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runway (takeoff)</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mn-ea"/>
                    <a:ea typeface="+mn-ea"/>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mn-ea"/>
                    <a:ea typeface="+mn-ea"/>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mn-ea"/>
                  <a:ea typeface="+mn-ea"/>
                </a:rPr>
                <a:t>ticket (complain)</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baggage (claim)</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gates (unload)</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runway (land)</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3" name="Text Box 32"/>
            <p:cNvSpPr txBox="1">
              <a:spLocks noChangeArrowheads="1"/>
            </p:cNvSpPr>
            <p:nvPr/>
          </p:nvSpPr>
          <p:spPr bwMode="auto">
            <a:xfrm>
              <a:off x="4762" y="1588"/>
              <a:ext cx="36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ticket</a:t>
              </a:r>
            </a:p>
          </p:txBody>
        </p:sp>
        <p:sp>
          <p:nvSpPr>
            <p:cNvPr id="122914" name="Text Box 33"/>
            <p:cNvSpPr txBox="1">
              <a:spLocks noChangeArrowheads="1"/>
            </p:cNvSpPr>
            <p:nvPr/>
          </p:nvSpPr>
          <p:spPr bwMode="auto">
            <a:xfrm>
              <a:off x="4756" y="1801"/>
              <a:ext cx="5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baggage</a:t>
              </a:r>
            </a:p>
          </p:txBody>
        </p:sp>
        <p:sp>
          <p:nvSpPr>
            <p:cNvPr id="122915" name="Text Box 34"/>
            <p:cNvSpPr txBox="1">
              <a:spLocks noChangeArrowheads="1"/>
            </p:cNvSpPr>
            <p:nvPr/>
          </p:nvSpPr>
          <p:spPr bwMode="auto">
            <a:xfrm>
              <a:off x="4762" y="2013"/>
              <a:ext cx="3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takeoff/landing</a:t>
              </a:r>
            </a:p>
          </p:txBody>
        </p:sp>
        <p:sp>
          <p:nvSpPr>
            <p:cNvPr id="122917" name="Text Box 36"/>
            <p:cNvSpPr txBox="1">
              <a:spLocks noChangeArrowheads="1"/>
            </p:cNvSpPr>
            <p:nvPr/>
          </p:nvSpPr>
          <p:spPr bwMode="auto">
            <a:xfrm>
              <a:off x="4727" y="2444"/>
              <a:ext cx="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airplane routing</a:t>
              </a: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508942" y="1920875"/>
            <a:ext cx="8002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丢掉了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这些服务如果需要的话信用程序必须实现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Comic Sans MS" panose="030F0702030302020204" pitchFamily="66" charset="0"/>
              </a:rPr>
              <a:t>应用</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表示</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会话</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传输</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网络</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链路</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物理</a:t>
            </a:r>
            <a:endParaRPr lang="en-US" altLang="zh-CN" dirty="0">
              <a:solidFill>
                <a:srgbClr val="0000FF"/>
              </a:solidFill>
              <a:latin typeface="Comic Sans MS" panose="030F0702030302020204" pitchFamily="66" charset="0"/>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上传信息到选中的站点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即时通讯</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7886</TotalTime>
  <Words>6924</Words>
  <Application>Microsoft Office PowerPoint</Application>
  <PresentationFormat>宽屏</PresentationFormat>
  <Paragraphs>1634</Paragraphs>
  <Slides>85</Slides>
  <Notes>75</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MS PGothic</vt:lpstr>
      <vt:lpstr>MS PGothic</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排队时延 (重提)</vt:lpstr>
      <vt:lpstr>“真实的” 互联网时延与路径</vt:lpstr>
      <vt:lpstr>“真实的” 互联网时延, 路径</vt:lpstr>
      <vt:lpstr>“真实的”互联网时延, 路径</vt:lpstr>
      <vt:lpstr>分组丢包</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619</cp:revision>
  <dcterms:created xsi:type="dcterms:W3CDTF">2015-05-07T17:29:00Z</dcterms:created>
  <dcterms:modified xsi:type="dcterms:W3CDTF">2020-02-15T08:46:53Z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